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Arimo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Franklin Bold" panose="020B0604020202020204" charset="0"/>
      <p:regular r:id="rId9"/>
    </p:embeddedFont>
    <p:embeddedFont>
      <p:font typeface="Libre Franklin Medium Bold" panose="020B0604020202020204" charset="0"/>
      <p:regular r:id="rId10"/>
    </p:embeddedFont>
    <p:embeddedFont>
      <p:font typeface="Open Sans Light" panose="020B0604020202020204" charset="0"/>
      <p:regular r:id="rId11"/>
    </p:embeddedFont>
    <p:embeddedFont>
      <p:font typeface="Open Sans Light Bold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61EC2-CCF0-4453-A56A-EEE396C4DD37}" type="datetimeFigureOut">
              <a:rPr lang="ru-RU" smtClean="0"/>
              <a:t>20.04.2020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F2CCF-F2C8-4066-9F6F-34443C24EF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17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2CCF-F2C8-4066-9F6F-34443C24EF9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-19167" t="22619" r="-19167" b="226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84071" y="-31984"/>
            <a:ext cx="193662" cy="122430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0E4EDC4-5100-44DB-BA9E-7A037EFCD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2400" y="-4038600"/>
            <a:ext cx="10286999" cy="18364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58836"/>
          <a:stretch>
            <a:fillRect/>
          </a:stretch>
        </p:blipFill>
        <p:spPr>
          <a:xfrm>
            <a:off x="9047169" y="936870"/>
            <a:ext cx="193662" cy="5039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t="24484" b="20362"/>
          <a:stretch>
            <a:fillRect/>
          </a:stretch>
        </p:blipFill>
        <p:spPr>
          <a:xfrm rot="21434439">
            <a:off x="1384218" y="792760"/>
            <a:ext cx="14908975" cy="896008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9944" y="180479"/>
            <a:ext cx="4375302" cy="3361627"/>
            <a:chOff x="0" y="0"/>
            <a:chExt cx="1459280" cy="13146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59280" cy="1314652"/>
            </a:xfrm>
            <a:custGeom>
              <a:avLst/>
              <a:gdLst/>
              <a:ahLst/>
              <a:cxnLst/>
              <a:rect l="l" t="t" r="r" b="b"/>
              <a:pathLst>
                <a:path w="1459280" h="1314652">
                  <a:moveTo>
                    <a:pt x="1334819" y="1314652"/>
                  </a:moveTo>
                  <a:lnTo>
                    <a:pt x="124460" y="1314652"/>
                  </a:lnTo>
                  <a:cubicBezTo>
                    <a:pt x="55880" y="1314652"/>
                    <a:pt x="0" y="1258772"/>
                    <a:pt x="0" y="11901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4820" y="0"/>
                  </a:lnTo>
                  <a:cubicBezTo>
                    <a:pt x="1403400" y="0"/>
                    <a:pt x="1459280" y="55880"/>
                    <a:pt x="1459280" y="124460"/>
                  </a:cubicBezTo>
                  <a:lnTo>
                    <a:pt x="1459280" y="1190192"/>
                  </a:lnTo>
                  <a:cubicBezTo>
                    <a:pt x="1459280" y="1258772"/>
                    <a:pt x="1403400" y="1314652"/>
                    <a:pt x="1334820" y="1314652"/>
                  </a:cubicBezTo>
                  <a:close/>
                </a:path>
              </a:pathLst>
            </a:custGeom>
            <a:solidFill>
              <a:srgbClr val="FFF7FC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1818" y="6088049"/>
            <a:ext cx="4495183" cy="4048816"/>
            <a:chOff x="0" y="0"/>
            <a:chExt cx="1459280" cy="1681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59280" cy="1681000"/>
            </a:xfrm>
            <a:custGeom>
              <a:avLst/>
              <a:gdLst/>
              <a:ahLst/>
              <a:cxnLst/>
              <a:rect l="l" t="t" r="r" b="b"/>
              <a:pathLst>
                <a:path w="1459280" h="1681000">
                  <a:moveTo>
                    <a:pt x="1334819" y="1681000"/>
                  </a:moveTo>
                  <a:lnTo>
                    <a:pt x="124460" y="1681000"/>
                  </a:lnTo>
                  <a:cubicBezTo>
                    <a:pt x="55880" y="1681000"/>
                    <a:pt x="0" y="1625120"/>
                    <a:pt x="0" y="15565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34820" y="0"/>
                  </a:lnTo>
                  <a:cubicBezTo>
                    <a:pt x="1403400" y="0"/>
                    <a:pt x="1459280" y="55880"/>
                    <a:pt x="1459280" y="124460"/>
                  </a:cubicBezTo>
                  <a:lnTo>
                    <a:pt x="1459280" y="1556540"/>
                  </a:lnTo>
                  <a:cubicBezTo>
                    <a:pt x="1459280" y="1625120"/>
                    <a:pt x="1403400" y="1681000"/>
                    <a:pt x="1334820" y="1681000"/>
                  </a:cubicBezTo>
                  <a:close/>
                </a:path>
              </a:pathLst>
            </a:custGeom>
            <a:solidFill>
              <a:srgbClr val="FFF7FC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4214323" y="9889309"/>
            <a:ext cx="63410" cy="400869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652760" y="1146439"/>
            <a:ext cx="6557825" cy="9066526"/>
            <a:chOff x="0" y="0"/>
            <a:chExt cx="1981467" cy="30330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81467" cy="3033092"/>
            </a:xfrm>
            <a:custGeom>
              <a:avLst/>
              <a:gdLst/>
              <a:ahLst/>
              <a:cxnLst/>
              <a:rect l="l" t="t" r="r" b="b"/>
              <a:pathLst>
                <a:path w="1981467" h="3033092">
                  <a:moveTo>
                    <a:pt x="1857007" y="3033092"/>
                  </a:moveTo>
                  <a:lnTo>
                    <a:pt x="124460" y="3033092"/>
                  </a:lnTo>
                  <a:cubicBezTo>
                    <a:pt x="55880" y="3033092"/>
                    <a:pt x="0" y="2977212"/>
                    <a:pt x="0" y="29086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57007" y="0"/>
                  </a:lnTo>
                  <a:cubicBezTo>
                    <a:pt x="1925587" y="0"/>
                    <a:pt x="1981467" y="55880"/>
                    <a:pt x="1981467" y="124460"/>
                  </a:cubicBezTo>
                  <a:lnTo>
                    <a:pt x="1981467" y="2908632"/>
                  </a:lnTo>
                  <a:cubicBezTo>
                    <a:pt x="1981467" y="2977212"/>
                    <a:pt x="1925587" y="3033092"/>
                    <a:pt x="1857007" y="3033092"/>
                  </a:cubicBezTo>
                  <a:close/>
                </a:path>
              </a:pathLst>
            </a:custGeom>
            <a:solidFill>
              <a:srgbClr val="FFF7FC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t="58836"/>
          <a:stretch>
            <a:fillRect/>
          </a:stretch>
        </p:blipFill>
        <p:spPr>
          <a:xfrm rot="-10800000">
            <a:off x="9047169" y="9783031"/>
            <a:ext cx="193662" cy="503969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11277600" y="8039100"/>
            <a:ext cx="6823020" cy="2073777"/>
            <a:chOff x="0" y="0"/>
            <a:chExt cx="2503655" cy="1681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03655" cy="1681000"/>
            </a:xfrm>
            <a:custGeom>
              <a:avLst/>
              <a:gdLst/>
              <a:ahLst/>
              <a:cxnLst/>
              <a:rect l="l" t="t" r="r" b="b"/>
              <a:pathLst>
                <a:path w="2503655" h="1681000">
                  <a:moveTo>
                    <a:pt x="2379195" y="1681000"/>
                  </a:moveTo>
                  <a:lnTo>
                    <a:pt x="124460" y="1681000"/>
                  </a:lnTo>
                  <a:cubicBezTo>
                    <a:pt x="55880" y="1681000"/>
                    <a:pt x="0" y="1625120"/>
                    <a:pt x="0" y="15565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79195" y="0"/>
                  </a:lnTo>
                  <a:cubicBezTo>
                    <a:pt x="2447775" y="0"/>
                    <a:pt x="2503655" y="55880"/>
                    <a:pt x="2503655" y="124460"/>
                  </a:cubicBezTo>
                  <a:lnTo>
                    <a:pt x="2503655" y="1556540"/>
                  </a:lnTo>
                  <a:cubicBezTo>
                    <a:pt x="2503655" y="1625120"/>
                    <a:pt x="2447775" y="1681000"/>
                    <a:pt x="2379195" y="1681000"/>
                  </a:cubicBezTo>
                  <a:close/>
                </a:path>
              </a:pathLst>
            </a:custGeom>
            <a:solidFill>
              <a:srgbClr val="FFF7FC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rcRect r="87655"/>
          <a:stretch>
            <a:fillRect/>
          </a:stretch>
        </p:blipFill>
        <p:spPr>
          <a:xfrm>
            <a:off x="18085470" y="3966024"/>
            <a:ext cx="312593" cy="23549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400" y="995607"/>
            <a:ext cx="193662" cy="12243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8061990" y="9432542"/>
            <a:ext cx="126825" cy="801769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87380" y="255466"/>
            <a:ext cx="4197623" cy="3227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Open Sans Light Bold Italics"/>
              </a:rPr>
              <a:t>Аудиовизуальный перевод</a:t>
            </a:r>
          </a:p>
          <a:p>
            <a:pPr algn="just">
              <a:lnSpc>
                <a:spcPts val="2300"/>
              </a:lnSpc>
              <a:spcBef>
                <a:spcPct val="0"/>
              </a:spcBef>
            </a:pPr>
            <a:r>
              <a:rPr lang="ru-RU" sz="1700" dirty="0">
                <a:solidFill>
                  <a:srgbClr val="000000"/>
                </a:solidFill>
                <a:latin typeface="Open Sans Light"/>
              </a:rPr>
              <a:t>это </a:t>
            </a:r>
            <a:r>
              <a:rPr lang="en-US" sz="1700" dirty="0">
                <a:solidFill>
                  <a:srgbClr val="000000"/>
                </a:solidFill>
                <a:latin typeface="Open Sans Light"/>
              </a:rPr>
              <a:t>перевод аудио-медиальных текстов на другой язык </a:t>
            </a:r>
            <a:r>
              <a:rPr lang="ru-RU" sz="1700" dirty="0">
                <a:solidFill>
                  <a:srgbClr val="000000"/>
                </a:solidFill>
                <a:latin typeface="Open Sans Light"/>
              </a:rPr>
              <a:t>и</a:t>
            </a:r>
            <a:r>
              <a:rPr lang="en-US" sz="1700" dirty="0">
                <a:solidFill>
                  <a:srgbClr val="000000"/>
                </a:solidFill>
                <a:latin typeface="Open Sans Light"/>
              </a:rPr>
              <a:t> интерпретаци</a:t>
            </a:r>
            <a:r>
              <a:rPr lang="ru-RU" sz="1700" dirty="0">
                <a:solidFill>
                  <a:srgbClr val="000000"/>
                </a:solidFill>
                <a:latin typeface="Open Sans Light"/>
              </a:rPr>
              <a:t>я</a:t>
            </a:r>
            <a:r>
              <a:rPr lang="en-US" sz="1700" dirty="0">
                <a:solidFill>
                  <a:srgbClr val="000000"/>
                </a:solidFill>
                <a:latin typeface="Open Sans Light"/>
              </a:rPr>
              <a:t> их в другой культуре.</a:t>
            </a:r>
          </a:p>
          <a:p>
            <a:pPr algn="just">
              <a:lnSpc>
                <a:spcPts val="2300"/>
              </a:lnSpc>
              <a:spcBef>
                <a:spcPct val="0"/>
              </a:spcBef>
            </a:pPr>
            <a:endParaRPr lang="en-US" sz="1700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Open Sans Light Bold Italics"/>
              </a:rPr>
              <a:t>Каламбур</a:t>
            </a:r>
          </a:p>
          <a:p>
            <a:pPr algn="just">
              <a:lnSpc>
                <a:spcPts val="230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Open Sans Light"/>
              </a:rPr>
              <a:t>шутка, фигура речи, имеющая в своей основе юмористическое использование многозначности слова, сходное звучание слов и словосочетаний, имеющих разное значение.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3029" y="6189116"/>
            <a:ext cx="4331896" cy="3827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24" dirty="0">
                <a:solidFill>
                  <a:srgbClr val="000000"/>
                </a:solidFill>
                <a:latin typeface="Open Sans Light Bold Italics"/>
              </a:rPr>
              <a:t>Сложность </a:t>
            </a:r>
            <a:r>
              <a:rPr lang="ru-RU" sz="1824" dirty="0">
                <a:solidFill>
                  <a:srgbClr val="000000"/>
                </a:solidFill>
                <a:latin typeface="Open Sans Light Bold Italics"/>
              </a:rPr>
              <a:t>перевода </a:t>
            </a:r>
            <a:r>
              <a:rPr lang="en-US" sz="1824" dirty="0">
                <a:solidFill>
                  <a:srgbClr val="000000"/>
                </a:solidFill>
                <a:latin typeface="Open Sans Light Bold Italics"/>
              </a:rPr>
              <a:t>каламбуров</a:t>
            </a:r>
          </a:p>
          <a:p>
            <a:pPr algn="just">
              <a:lnSpc>
                <a:spcPts val="2500"/>
              </a:lnSpc>
            </a:pPr>
            <a:r>
              <a:rPr lang="en-US" sz="1824" dirty="0">
                <a:solidFill>
                  <a:srgbClr val="000000"/>
                </a:solidFill>
                <a:latin typeface="Open Sans Light"/>
              </a:rPr>
              <a:t>заключается в том, что добиться адекватного перевода с сохранением изначальной формы уда</a:t>
            </a:r>
            <a:r>
              <a:rPr lang="ru-RU" sz="1824" dirty="0">
                <a:solidFill>
                  <a:srgbClr val="000000"/>
                </a:solidFill>
                <a:latin typeface="Open Sans Light"/>
              </a:rPr>
              <a:t>е</a:t>
            </a:r>
            <a:r>
              <a:rPr lang="en-US" sz="1824" dirty="0">
                <a:solidFill>
                  <a:srgbClr val="000000"/>
                </a:solidFill>
                <a:latin typeface="Open Sans Light"/>
              </a:rPr>
              <a:t>тся редко вследствие отсутствия эквивалентных понятий в переводящем языке.</a:t>
            </a:r>
          </a:p>
          <a:p>
            <a:pPr algn="just">
              <a:lnSpc>
                <a:spcPts val="2500"/>
              </a:lnSpc>
            </a:pPr>
            <a:endParaRPr lang="en-US" sz="1824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2500"/>
              </a:lnSpc>
            </a:pPr>
            <a:r>
              <a:rPr lang="en-US" sz="1824" dirty="0">
                <a:solidFill>
                  <a:srgbClr val="000000"/>
                </a:solidFill>
                <a:latin typeface="Open Sans Light Bold Italics"/>
              </a:rPr>
              <a:t>Переводчику прид</a:t>
            </a:r>
            <a:r>
              <a:rPr lang="ru-RU" sz="1824" dirty="0">
                <a:solidFill>
                  <a:srgbClr val="000000"/>
                </a:solidFill>
                <a:latin typeface="Open Sans Light Bold Italics"/>
              </a:rPr>
              <a:t>е</a:t>
            </a:r>
            <a:r>
              <a:rPr lang="en-US" sz="1824" dirty="0">
                <a:solidFill>
                  <a:srgbClr val="000000"/>
                </a:solidFill>
                <a:latin typeface="Open Sans Light Bold Italics"/>
              </a:rPr>
              <a:t>тся</a:t>
            </a:r>
          </a:p>
          <a:p>
            <a:pPr algn="just">
              <a:lnSpc>
                <a:spcPts val="2500"/>
              </a:lnSpc>
              <a:spcBef>
                <a:spcPct val="0"/>
              </a:spcBef>
            </a:pPr>
            <a:r>
              <a:rPr lang="en-US" sz="1824" dirty="0">
                <a:solidFill>
                  <a:srgbClr val="000000"/>
                </a:solidFill>
                <a:latin typeface="Open Sans Light"/>
              </a:rPr>
              <a:t>не только передать изначальный смысл высказывания, но и не забыть о юмористическом эффекте, </a:t>
            </a:r>
            <a:r>
              <a:rPr lang="ru-RU" sz="1824" dirty="0">
                <a:solidFill>
                  <a:srgbClr val="000000"/>
                </a:solidFill>
                <a:latin typeface="Open Sans Light"/>
              </a:rPr>
              <a:t>который создает каламбур.</a:t>
            </a:r>
            <a:endParaRPr lang="en-US" sz="1824" dirty="0">
              <a:solidFill>
                <a:srgbClr val="000000"/>
              </a:solidFill>
              <a:latin typeface="Open Sans Ligh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277600" y="1028700"/>
            <a:ext cx="6964167" cy="651655"/>
            <a:chOff x="0" y="0"/>
            <a:chExt cx="2551401" cy="2204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51401" cy="220436"/>
            </a:xfrm>
            <a:custGeom>
              <a:avLst/>
              <a:gdLst/>
              <a:ahLst/>
              <a:cxnLst/>
              <a:rect l="l" t="t" r="r" b="b"/>
              <a:pathLst>
                <a:path w="2551401" h="220436">
                  <a:moveTo>
                    <a:pt x="0" y="0"/>
                  </a:moveTo>
                  <a:lnTo>
                    <a:pt x="2551401" y="0"/>
                  </a:lnTo>
                  <a:lnTo>
                    <a:pt x="2551401" y="220436"/>
                  </a:lnTo>
                  <a:lnTo>
                    <a:pt x="0" y="220436"/>
                  </a:lnTo>
                  <a:close/>
                </a:path>
              </a:pathLst>
            </a:custGeom>
            <a:solidFill>
              <a:srgbClr val="C69AB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70653" y="39712"/>
            <a:ext cx="14571114" cy="989152"/>
            <a:chOff x="0" y="0"/>
            <a:chExt cx="19428152" cy="1318869"/>
          </a:xfrm>
        </p:grpSpPr>
        <p:grpSp>
          <p:nvGrpSpPr>
            <p:cNvPr id="9" name="Group 9"/>
            <p:cNvGrpSpPr/>
            <p:nvPr/>
          </p:nvGrpSpPr>
          <p:grpSpPr>
            <a:xfrm>
              <a:off x="1131497" y="0"/>
              <a:ext cx="18296655" cy="1318869"/>
              <a:chOff x="287065" y="0"/>
              <a:chExt cx="4641929" cy="33460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87065" y="0"/>
                <a:ext cx="4641929" cy="334602"/>
              </a:xfrm>
              <a:custGeom>
                <a:avLst/>
                <a:gdLst/>
                <a:ahLst/>
                <a:cxnLst/>
                <a:rect l="l" t="t" r="r" b="b"/>
                <a:pathLst>
                  <a:path w="4928994" h="334602">
                    <a:moveTo>
                      <a:pt x="0" y="0"/>
                    </a:moveTo>
                    <a:lnTo>
                      <a:pt x="4928994" y="0"/>
                    </a:lnTo>
                    <a:lnTo>
                      <a:pt x="4928994" y="334602"/>
                    </a:lnTo>
                    <a:lnTo>
                      <a:pt x="0" y="334602"/>
                    </a:lnTo>
                    <a:close/>
                  </a:path>
                </a:pathLst>
              </a:custGeom>
              <a:solidFill>
                <a:srgbClr val="C69ABC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0" y="66675"/>
              <a:ext cx="19230011" cy="1196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00"/>
                </a:lnSpc>
              </a:pPr>
              <a:r>
                <a:rPr lang="en-US" sz="4000" dirty="0">
                  <a:solidFill>
                    <a:srgbClr val="FFFFFF"/>
                  </a:solidFill>
                  <a:latin typeface="Libre Franklin Bold"/>
                </a:rPr>
                <a:t>Способы перевода </a:t>
              </a:r>
              <a:r>
                <a:rPr lang="ru-RU" sz="4000" dirty="0">
                  <a:solidFill>
                    <a:srgbClr val="FFFFFF"/>
                  </a:solidFill>
                  <a:latin typeface="Libre Franklin Bold"/>
                </a:rPr>
                <a:t>каламбуров </a:t>
              </a:r>
              <a:r>
                <a:rPr lang="en-US" sz="4000" dirty="0">
                  <a:solidFill>
                    <a:srgbClr val="FFFFFF"/>
                  </a:solidFill>
                  <a:latin typeface="Libre Franklin Bold"/>
                </a:rPr>
                <a:t>в аудиовизуальных текстах</a:t>
              </a:r>
            </a:p>
            <a:p>
              <a:pPr algn="r">
                <a:lnSpc>
                  <a:spcPts val="30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Arimo"/>
                </a:rPr>
                <a:t>(на материале </a:t>
              </a:r>
              <a:r>
                <a:rPr lang="ru-RU" sz="3000" dirty="0">
                  <a:solidFill>
                    <a:srgbClr val="FFFFFF"/>
                  </a:solidFill>
                  <a:latin typeface="Arimo"/>
                </a:rPr>
                <a:t>сериала</a:t>
              </a:r>
              <a:r>
                <a:rPr lang="en-US" sz="3000" dirty="0">
                  <a:solidFill>
                    <a:srgbClr val="FFFFFF"/>
                  </a:solidFill>
                  <a:latin typeface="Arimo"/>
                </a:rPr>
                <a:t> “</a:t>
              </a:r>
              <a:r>
                <a:rPr lang="en-US" sz="3000" dirty="0">
                  <a:solidFill>
                    <a:srgbClr val="FFFFFF"/>
                  </a:solidFill>
                  <a:latin typeface="Libre Franklin Bold"/>
                </a:rPr>
                <a:t>The Big Bang Theory")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632289" y="1018871"/>
            <a:ext cx="7542463" cy="629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ru-RU" sz="2000" dirty="0">
                <a:solidFill>
                  <a:srgbClr val="FFFFFF"/>
                </a:solidFill>
                <a:latin typeface="Libre Franklin Medium Bold"/>
              </a:rPr>
              <a:t>МАЛЬКОВА М. В, СТУДЕНТКА 2-ГО КУРСА</a:t>
            </a:r>
            <a:endParaRPr lang="en-US" sz="2000" dirty="0">
              <a:solidFill>
                <a:srgbClr val="FFFFFF"/>
              </a:solidFill>
              <a:latin typeface="Libre Franklin Medium Bold"/>
            </a:endParaRP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Libre Franklin Medium Bold"/>
              </a:rPr>
              <a:t>НАУЧНЫЙ РУКОВОДИТЕЛЬ:</a:t>
            </a:r>
            <a:r>
              <a:rPr lang="ru-RU" sz="2000" dirty="0">
                <a:solidFill>
                  <a:srgbClr val="FFFFFF"/>
                </a:solidFill>
                <a:latin typeface="Libre Franklin Medium Bold"/>
              </a:rPr>
              <a:t>К.Ф.Н., ДОЦ. ПОЛЯКОВА Е.А.</a:t>
            </a:r>
            <a:endParaRPr lang="en-US" sz="2000" dirty="0">
              <a:solidFill>
                <a:srgbClr val="FFFFFF"/>
              </a:solidFill>
              <a:latin typeface="Libre Franklin Medium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1277600" y="1712339"/>
            <a:ext cx="6823020" cy="1917294"/>
            <a:chOff x="195621" y="0"/>
            <a:chExt cx="2308034" cy="1089935"/>
          </a:xfrm>
        </p:grpSpPr>
        <p:sp>
          <p:nvSpPr>
            <p:cNvPr id="23" name="Freeform 23"/>
            <p:cNvSpPr/>
            <p:nvPr/>
          </p:nvSpPr>
          <p:spPr>
            <a:xfrm>
              <a:off x="195621" y="0"/>
              <a:ext cx="2308034" cy="1089935"/>
            </a:xfrm>
            <a:custGeom>
              <a:avLst/>
              <a:gdLst/>
              <a:ahLst/>
              <a:cxnLst/>
              <a:rect l="l" t="t" r="r" b="b"/>
              <a:pathLst>
                <a:path w="2503655" h="1089935">
                  <a:moveTo>
                    <a:pt x="2379195" y="1089935"/>
                  </a:moveTo>
                  <a:lnTo>
                    <a:pt x="124460" y="1089935"/>
                  </a:lnTo>
                  <a:cubicBezTo>
                    <a:pt x="55880" y="1089935"/>
                    <a:pt x="0" y="1034055"/>
                    <a:pt x="0" y="9654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79195" y="0"/>
                  </a:lnTo>
                  <a:cubicBezTo>
                    <a:pt x="2447775" y="0"/>
                    <a:pt x="2503655" y="55880"/>
                    <a:pt x="2503655" y="124460"/>
                  </a:cubicBezTo>
                  <a:lnTo>
                    <a:pt x="2503655" y="965475"/>
                  </a:lnTo>
                  <a:cubicBezTo>
                    <a:pt x="2503655" y="1034055"/>
                    <a:pt x="2447775" y="1089935"/>
                    <a:pt x="2379195" y="1089935"/>
                  </a:cubicBezTo>
                  <a:close/>
                </a:path>
              </a:pathLst>
            </a:custGeom>
            <a:solidFill>
              <a:srgbClr val="FFF7FC"/>
            </a:solidFill>
          </p:spPr>
        </p:sp>
      </p:grpSp>
      <p:sp>
        <p:nvSpPr>
          <p:cNvPr id="34" name="TextBox 28">
            <a:extLst>
              <a:ext uri="{FF2B5EF4-FFF2-40B4-BE49-F238E27FC236}">
                <a16:creationId xmlns:a16="http://schemas.microsoft.com/office/drawing/2014/main" id="{639511CA-F6F2-4EFB-AE14-64ADD142CA86}"/>
              </a:ext>
            </a:extLst>
          </p:cNvPr>
          <p:cNvSpPr txBox="1"/>
          <p:nvPr/>
        </p:nvSpPr>
        <p:spPr>
          <a:xfrm>
            <a:off x="4724401" y="1236479"/>
            <a:ext cx="6407688" cy="89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Пример 1</a:t>
            </a:r>
          </a:p>
          <a:p>
            <a:pPr indent="360000" algn="just">
              <a:spcBef>
                <a:spcPct val="0"/>
              </a:spcBef>
            </a:pPr>
            <a:r>
              <a:rPr lang="ru-RU" sz="1760" dirty="0">
                <a:solidFill>
                  <a:srgbClr val="000000"/>
                </a:solidFill>
                <a:latin typeface="Open Sans Light"/>
              </a:rPr>
              <a:t>В седьмой серии первого сезона американского сериала «</a:t>
            </a:r>
            <a:r>
              <a:rPr lang="en-GB" sz="1760" dirty="0">
                <a:solidFill>
                  <a:srgbClr val="000000"/>
                </a:solidFill>
                <a:latin typeface="Open Sans Light"/>
              </a:rPr>
              <a:t>The Big Bang Theory</a:t>
            </a:r>
            <a:r>
              <a:rPr lang="ru-RU" sz="1760" dirty="0">
                <a:solidFill>
                  <a:srgbClr val="000000"/>
                </a:solidFill>
                <a:latin typeface="Open Sans Light"/>
              </a:rPr>
              <a:t>» мы можем услышать каламбур</a:t>
            </a:r>
          </a:p>
          <a:p>
            <a:pPr algn="ctr">
              <a:spcBef>
                <a:spcPct val="0"/>
              </a:spcBef>
            </a:pP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«</a:t>
            </a:r>
            <a:r>
              <a:rPr lang="en-US" sz="1760" b="1" dirty="0">
                <a:solidFill>
                  <a:srgbClr val="000000"/>
                </a:solidFill>
                <a:latin typeface="Open Sans Light"/>
              </a:rPr>
              <a:t>See a Penny, pick her up, and all the day you’ll have good luck</a:t>
            </a: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»</a:t>
            </a:r>
            <a:r>
              <a:rPr lang="ru-RU" sz="1760" i="1" dirty="0">
                <a:solidFill>
                  <a:srgbClr val="000000"/>
                </a:solidFill>
                <a:latin typeface="Open Sans Light"/>
              </a:rPr>
              <a:t>,</a:t>
            </a:r>
          </a:p>
          <a:p>
            <a:pPr algn="just">
              <a:spcBef>
                <a:spcPct val="0"/>
              </a:spcBef>
            </a:pPr>
            <a:r>
              <a:rPr lang="ru-RU" sz="1760" dirty="0">
                <a:solidFill>
                  <a:srgbClr val="000000"/>
                </a:solidFill>
                <a:latin typeface="Open Sans Light"/>
              </a:rPr>
              <a:t>сказанный Говардом в качестве приветствия Пенни и основанный на поговорке</a:t>
            </a:r>
          </a:p>
          <a:p>
            <a:pPr algn="ctr">
              <a:spcBef>
                <a:spcPct val="0"/>
              </a:spcBef>
            </a:pP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«</a:t>
            </a:r>
            <a:r>
              <a:rPr lang="en-US" sz="1760" b="1" dirty="0">
                <a:solidFill>
                  <a:srgbClr val="000000"/>
                </a:solidFill>
                <a:latin typeface="Open Sans Light"/>
              </a:rPr>
              <a:t>See a penny, pick it up, all day long, you'll have good luck</a:t>
            </a: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»</a:t>
            </a:r>
          </a:p>
          <a:p>
            <a:pPr indent="360000" algn="just">
              <a:spcBef>
                <a:spcPct val="0"/>
              </a:spcBef>
            </a:pPr>
            <a:r>
              <a:rPr lang="ru-RU" sz="1760" dirty="0">
                <a:solidFill>
                  <a:srgbClr val="000000"/>
                </a:solidFill>
                <a:latin typeface="Open Sans Light"/>
              </a:rPr>
              <a:t>В данном случае обыгрывается многозначное слово «</a:t>
            </a:r>
            <a:r>
              <a:rPr lang="en-GB" sz="1760" dirty="0">
                <a:solidFill>
                  <a:srgbClr val="000000"/>
                </a:solidFill>
                <a:latin typeface="Open Sans Light"/>
              </a:rPr>
              <a:t>penny</a:t>
            </a:r>
            <a:r>
              <a:rPr lang="ru-RU" sz="1760" dirty="0">
                <a:solidFill>
                  <a:srgbClr val="000000"/>
                </a:solidFill>
                <a:latin typeface="Open Sans Light"/>
              </a:rPr>
              <a:t>» («мелкая монета» и имя, сокращенное от </a:t>
            </a:r>
            <a:r>
              <a:rPr lang="en-GB" sz="1760" dirty="0">
                <a:solidFill>
                  <a:srgbClr val="000000"/>
                </a:solidFill>
                <a:latin typeface="Open Sans Light"/>
              </a:rPr>
              <a:t>Penelope</a:t>
            </a:r>
            <a:r>
              <a:rPr lang="ru-RU" sz="1760" dirty="0">
                <a:solidFill>
                  <a:srgbClr val="000000"/>
                </a:solidFill>
                <a:latin typeface="Open Sans Light"/>
              </a:rPr>
              <a:t>), а также многозначный фразовый глагол «</a:t>
            </a:r>
            <a:r>
              <a:rPr lang="en-GB" sz="1760" dirty="0">
                <a:solidFill>
                  <a:srgbClr val="000000"/>
                </a:solidFill>
                <a:latin typeface="Open Sans Light"/>
              </a:rPr>
              <a:t>to pick up</a:t>
            </a:r>
            <a:r>
              <a:rPr lang="ru-RU" sz="1760" dirty="0">
                <a:solidFill>
                  <a:srgbClr val="000000"/>
                </a:solidFill>
                <a:latin typeface="Open Sans Light"/>
              </a:rPr>
              <a:t>» («подбирать, поднимать» и «подцеплять, знакомиться»).</a:t>
            </a:r>
          </a:p>
          <a:p>
            <a:pPr indent="360000" algn="just">
              <a:spcBef>
                <a:spcPct val="0"/>
              </a:spcBef>
            </a:pPr>
            <a:r>
              <a:rPr lang="ru-RU" sz="1760" dirty="0">
                <a:solidFill>
                  <a:srgbClr val="000000"/>
                </a:solidFill>
                <a:latin typeface="Open Sans Light"/>
              </a:rPr>
              <a:t>В переводе студии Кураж-Бамбей этот каламбур звучит</a:t>
            </a:r>
          </a:p>
          <a:p>
            <a:pPr algn="ctr">
              <a:spcBef>
                <a:spcPct val="0"/>
              </a:spcBef>
            </a:pP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«Увидел Пенни – не бросай, а на удачу забирай», </a:t>
            </a:r>
          </a:p>
          <a:p>
            <a:pPr algn="just">
              <a:spcBef>
                <a:spcPct val="0"/>
              </a:spcBef>
            </a:pPr>
            <a:r>
              <a:rPr lang="ru-RU" sz="1760" dirty="0">
                <a:solidFill>
                  <a:srgbClr val="000000"/>
                </a:solidFill>
                <a:latin typeface="Open Sans Light"/>
              </a:rPr>
              <a:t>однако, в данном случае теряется игра слов, основанная на многозначности выражения «</a:t>
            </a:r>
            <a:r>
              <a:rPr lang="en-GB" sz="1760" dirty="0">
                <a:solidFill>
                  <a:srgbClr val="000000"/>
                </a:solidFill>
                <a:latin typeface="Open Sans Light"/>
              </a:rPr>
              <a:t>to pick u</a:t>
            </a:r>
            <a:r>
              <a:rPr lang="de-DE" sz="1760" dirty="0">
                <a:solidFill>
                  <a:srgbClr val="000000"/>
                </a:solidFill>
                <a:latin typeface="Open Sans Light"/>
              </a:rPr>
              <a:t>p</a:t>
            </a:r>
            <a:r>
              <a:rPr lang="ru-RU" sz="1760" dirty="0">
                <a:solidFill>
                  <a:srgbClr val="000000"/>
                </a:solidFill>
                <a:latin typeface="Open Sans Light"/>
              </a:rPr>
              <a:t>». Нам кажется, чтобы достичь еще большего юмористического эффекта, каламбур мог бы быть переведен как:</a:t>
            </a:r>
          </a:p>
          <a:p>
            <a:pPr algn="ctr">
              <a:spcBef>
                <a:spcPct val="0"/>
              </a:spcBef>
            </a:pP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«Заметил Пенни – подцепи, день прекрасный впереди».</a:t>
            </a:r>
          </a:p>
          <a:p>
            <a:pPr algn="ctr">
              <a:spcBef>
                <a:spcPct val="0"/>
              </a:spcBef>
            </a:pPr>
            <a:endParaRPr lang="en-GB" sz="1760" b="1" dirty="0">
              <a:solidFill>
                <a:srgbClr val="000000"/>
              </a:solidFill>
              <a:latin typeface="Open Sans Light"/>
            </a:endParaRPr>
          </a:p>
          <a:p>
            <a:pPr algn="ctr">
              <a:spcBef>
                <a:spcPct val="0"/>
              </a:spcBef>
            </a:pP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Пример 2</a:t>
            </a:r>
          </a:p>
          <a:p>
            <a:pPr indent="360000" algn="just">
              <a:spcBef>
                <a:spcPct val="0"/>
              </a:spcBef>
            </a:pPr>
            <a:r>
              <a:rPr lang="ru-RU" sz="1760" dirty="0">
                <a:solidFill>
                  <a:srgbClr val="000000"/>
                </a:solidFill>
                <a:latin typeface="Open Sans Light"/>
              </a:rPr>
              <a:t>Весьма удачный перевод другого каламбура, основанного на многозначности слова «</a:t>
            </a:r>
            <a:r>
              <a:rPr lang="en-GB" sz="1760" dirty="0">
                <a:solidFill>
                  <a:srgbClr val="000000"/>
                </a:solidFill>
                <a:latin typeface="Open Sans Light"/>
              </a:rPr>
              <a:t>penny</a:t>
            </a:r>
            <a:r>
              <a:rPr lang="ru-RU" sz="1760" dirty="0">
                <a:solidFill>
                  <a:srgbClr val="000000"/>
                </a:solidFill>
                <a:latin typeface="Open Sans Light"/>
              </a:rPr>
              <a:t>», мы встречаем в третьем эпизоде первого сезона:</a:t>
            </a:r>
          </a:p>
          <a:p>
            <a:pPr algn="ctr">
              <a:spcBef>
                <a:spcPct val="0"/>
              </a:spcBef>
            </a:pP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«</a:t>
            </a:r>
            <a:r>
              <a:rPr lang="en-GB" sz="1760" b="1" dirty="0">
                <a:solidFill>
                  <a:srgbClr val="000000"/>
                </a:solidFill>
                <a:latin typeface="Open Sans Light"/>
              </a:rPr>
              <a:t>Penny for your thoughts</a:t>
            </a: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»,</a:t>
            </a:r>
          </a:p>
          <a:p>
            <a:pPr algn="just">
              <a:spcBef>
                <a:spcPct val="0"/>
              </a:spcBef>
            </a:pPr>
            <a:r>
              <a:rPr lang="ru-RU" sz="1760" dirty="0">
                <a:solidFill>
                  <a:srgbClr val="000000"/>
                </a:solidFill>
                <a:latin typeface="Open Sans Light"/>
              </a:rPr>
              <a:t>что был сказан Шелдоном Леонарду после того, как он увидел Пенни, к которой питает теплые чувства, целующей другого мужчину. Данная идиома имеет значение</a:t>
            </a:r>
          </a:p>
          <a:p>
            <a:pPr algn="ctr">
              <a:spcBef>
                <a:spcPct val="0"/>
              </a:spcBef>
            </a:pP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«рассказать о своих мыслях, поделиться тем, что на уме».</a:t>
            </a:r>
          </a:p>
          <a:p>
            <a:pPr algn="just">
              <a:spcBef>
                <a:spcPct val="0"/>
              </a:spcBef>
            </a:pPr>
            <a:r>
              <a:rPr lang="ru-RU" sz="1760" dirty="0">
                <a:solidFill>
                  <a:srgbClr val="000000"/>
                </a:solidFill>
                <a:latin typeface="Open Sans Light"/>
              </a:rPr>
              <a:t>Поэтому перевод Кураж-Бамбей данного каламбура как</a:t>
            </a:r>
          </a:p>
          <a:p>
            <a:pPr algn="ctr">
              <a:spcBef>
                <a:spcPct val="0"/>
              </a:spcBef>
            </a:pPr>
            <a:r>
              <a:rPr lang="ru-RU" sz="1760" b="1" dirty="0">
                <a:solidFill>
                  <a:srgbClr val="000000"/>
                </a:solidFill>
                <a:latin typeface="Open Sans Light"/>
              </a:rPr>
              <a:t>«Весь в Пенни»</a:t>
            </a:r>
          </a:p>
          <a:p>
            <a:pPr algn="just">
              <a:spcBef>
                <a:spcPct val="0"/>
              </a:spcBef>
            </a:pPr>
            <a:r>
              <a:rPr lang="ru-RU" sz="1760" dirty="0">
                <a:solidFill>
                  <a:srgbClr val="000000"/>
                </a:solidFill>
                <a:latin typeface="Open Sans Light"/>
              </a:rPr>
              <a:t>кажется нам очень логичным, ведь, действительно, Пенни была постоянно на уме Леонарда с момента их первой встречи.</a:t>
            </a: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34A7CE8D-9E03-49D0-864F-AAC82BB74DA3}"/>
              </a:ext>
            </a:extLst>
          </p:cNvPr>
          <p:cNvGrpSpPr/>
          <p:nvPr/>
        </p:nvGrpSpPr>
        <p:grpSpPr>
          <a:xfrm>
            <a:off x="11277599" y="3695700"/>
            <a:ext cx="6823020" cy="4252942"/>
            <a:chOff x="144068" y="552418"/>
            <a:chExt cx="2308034" cy="1112291"/>
          </a:xfrm>
        </p:grpSpPr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B06632F4-3D0A-4818-9F51-B57473AAF63A}"/>
                </a:ext>
              </a:extLst>
            </p:cNvPr>
            <p:cNvSpPr/>
            <p:nvPr/>
          </p:nvSpPr>
          <p:spPr>
            <a:xfrm>
              <a:off x="144068" y="552418"/>
              <a:ext cx="2308034" cy="1112291"/>
            </a:xfrm>
            <a:custGeom>
              <a:avLst/>
              <a:gdLst/>
              <a:ahLst/>
              <a:cxnLst/>
              <a:rect l="l" t="t" r="r" b="b"/>
              <a:pathLst>
                <a:path w="2503655" h="1089935">
                  <a:moveTo>
                    <a:pt x="2379195" y="1089935"/>
                  </a:moveTo>
                  <a:lnTo>
                    <a:pt x="124460" y="1089935"/>
                  </a:lnTo>
                  <a:cubicBezTo>
                    <a:pt x="55880" y="1089935"/>
                    <a:pt x="0" y="1034055"/>
                    <a:pt x="0" y="9654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79195" y="0"/>
                  </a:lnTo>
                  <a:cubicBezTo>
                    <a:pt x="2447775" y="0"/>
                    <a:pt x="2503655" y="55880"/>
                    <a:pt x="2503655" y="124460"/>
                  </a:cubicBezTo>
                  <a:lnTo>
                    <a:pt x="2503655" y="965475"/>
                  </a:lnTo>
                  <a:cubicBezTo>
                    <a:pt x="2503655" y="1034055"/>
                    <a:pt x="2447775" y="1089935"/>
                    <a:pt x="2379195" y="1089935"/>
                  </a:cubicBezTo>
                  <a:close/>
                </a:path>
              </a:pathLst>
            </a:custGeom>
            <a:solidFill>
              <a:srgbClr val="FFF7FC"/>
            </a:solidFill>
          </p:spPr>
        </p:sp>
      </p:grpSp>
      <p:sp>
        <p:nvSpPr>
          <p:cNvPr id="36" name="TextBox 28">
            <a:extLst>
              <a:ext uri="{FF2B5EF4-FFF2-40B4-BE49-F238E27FC236}">
                <a16:creationId xmlns:a16="http://schemas.microsoft.com/office/drawing/2014/main" id="{019B8A2E-E844-48D3-904B-A9445F55C209}"/>
              </a:ext>
            </a:extLst>
          </p:cNvPr>
          <p:cNvSpPr txBox="1"/>
          <p:nvPr/>
        </p:nvSpPr>
        <p:spPr>
          <a:xfrm>
            <a:off x="11353800" y="1833947"/>
            <a:ext cx="6648610" cy="1708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60000" algn="just">
              <a:spcBef>
                <a:spcPct val="0"/>
              </a:spcBef>
            </a:pPr>
            <a:r>
              <a:rPr lang="ru-RU" sz="1850" dirty="0">
                <a:solidFill>
                  <a:srgbClr val="000000"/>
                </a:solidFill>
                <a:latin typeface="Open Sans Light"/>
              </a:rPr>
              <a:t>В обоих случаях каламбуры имеют в своей основе </a:t>
            </a:r>
            <a:r>
              <a:rPr lang="ru-RU" sz="1850" b="1" dirty="0">
                <a:solidFill>
                  <a:srgbClr val="000000"/>
                </a:solidFill>
                <a:latin typeface="Open Sans Light"/>
              </a:rPr>
              <a:t>фразеологизмы</a:t>
            </a:r>
            <a:r>
              <a:rPr lang="ru-RU" sz="1850" dirty="0">
                <a:solidFill>
                  <a:srgbClr val="000000"/>
                </a:solidFill>
                <a:latin typeface="Open Sans Light"/>
              </a:rPr>
              <a:t>, устойчивые сочетания в ПЯ, а также обыгрывание многозначности.</a:t>
            </a:r>
          </a:p>
          <a:p>
            <a:pPr indent="360000" algn="just">
              <a:spcBef>
                <a:spcPct val="0"/>
              </a:spcBef>
            </a:pPr>
            <a:r>
              <a:rPr lang="ru-RU" sz="1850" dirty="0">
                <a:solidFill>
                  <a:srgbClr val="000000"/>
                </a:solidFill>
                <a:latin typeface="Open Sans Light"/>
              </a:rPr>
              <a:t>Также существуют каламбуры, созданные на </a:t>
            </a:r>
            <a:r>
              <a:rPr lang="ru-RU" sz="1850" b="1" dirty="0">
                <a:solidFill>
                  <a:srgbClr val="000000"/>
                </a:solidFill>
                <a:latin typeface="Open Sans Light"/>
              </a:rPr>
              <a:t>лексической</a:t>
            </a:r>
            <a:r>
              <a:rPr lang="ru-RU" sz="1850" dirty="0">
                <a:solidFill>
                  <a:srgbClr val="000000"/>
                </a:solidFill>
                <a:latin typeface="Open Sans Light"/>
              </a:rPr>
              <a:t> (включающие в себя обыгрывание аффиксов, антонимии, окказионализмов) и </a:t>
            </a:r>
            <a:r>
              <a:rPr lang="ru-RU" sz="1850" b="1" dirty="0">
                <a:solidFill>
                  <a:srgbClr val="000000"/>
                </a:solidFill>
                <a:latin typeface="Open Sans Light"/>
              </a:rPr>
              <a:t>фонетической</a:t>
            </a:r>
            <a:r>
              <a:rPr lang="ru-RU" sz="1850" dirty="0">
                <a:solidFill>
                  <a:srgbClr val="000000"/>
                </a:solidFill>
                <a:latin typeface="Open Sans Light"/>
              </a:rPr>
              <a:t> основе.</a:t>
            </a:r>
            <a:endParaRPr lang="en-US" sz="185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6896F412-B506-4D04-9EBB-2D768D82F8BD}"/>
              </a:ext>
            </a:extLst>
          </p:cNvPr>
          <p:cNvSpPr txBox="1"/>
          <p:nvPr/>
        </p:nvSpPr>
        <p:spPr>
          <a:xfrm>
            <a:off x="11370390" y="3769111"/>
            <a:ext cx="6604311" cy="4108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360000" algn="just">
              <a:lnSpc>
                <a:spcPts val="2300"/>
              </a:lnSpc>
            </a:pPr>
            <a:r>
              <a:rPr lang="ru-RU" sz="1600" dirty="0">
                <a:solidFill>
                  <a:srgbClr val="000000"/>
                </a:solidFill>
                <a:latin typeface="Open Sans Light"/>
              </a:rPr>
              <a:t>В первом примере в переводе от студии Кураж-Бамбей был использован прием компенсации при передаче каламбура, основанного на многозначности слова «</a:t>
            </a:r>
            <a:r>
              <a:rPr lang="en-GB" sz="1600" dirty="0">
                <a:solidFill>
                  <a:srgbClr val="000000"/>
                </a:solidFill>
                <a:latin typeface="Open Sans Light"/>
              </a:rPr>
              <a:t>penny</a:t>
            </a:r>
            <a:r>
              <a:rPr lang="ru-RU" sz="1600" dirty="0">
                <a:solidFill>
                  <a:srgbClr val="000000"/>
                </a:solidFill>
                <a:latin typeface="Open Sans Light"/>
              </a:rPr>
              <a:t>». Однако, интерпретации второго значения выражения «</a:t>
            </a:r>
            <a:r>
              <a:rPr lang="en-GB" sz="1600" dirty="0">
                <a:solidFill>
                  <a:srgbClr val="000000"/>
                </a:solidFill>
                <a:latin typeface="Open Sans Light"/>
              </a:rPr>
              <a:t>to pick up</a:t>
            </a:r>
            <a:r>
              <a:rPr lang="ru-RU" sz="1600" dirty="0">
                <a:solidFill>
                  <a:srgbClr val="000000"/>
                </a:solidFill>
                <a:latin typeface="Open Sans Light"/>
              </a:rPr>
              <a:t>» как раз не хватило для передачи юмористического эффекта в полном объеме, несмотря на сохранение и удачную передачу рифмы. Тем более, что учитывая характер Говарда, дамского угодника, герой бы не постеснялся употребить выражение как раз во втором значении.</a:t>
            </a:r>
          </a:p>
          <a:p>
            <a:pPr indent="360000" algn="just">
              <a:lnSpc>
                <a:spcPts val="2300"/>
              </a:lnSpc>
            </a:pPr>
            <a:r>
              <a:rPr lang="ru-RU" sz="1600" dirty="0">
                <a:solidFill>
                  <a:srgbClr val="000000"/>
                </a:solidFill>
                <a:latin typeface="Open Sans Light"/>
              </a:rPr>
              <a:t>Второй пример переведен достаточно удачно, учитывая, что фраза как на ПЯ, переводящем языке, так и на ИЯ, исходном языке, имеет одно и то же значение: «иметь занятые чем-то мысли, постоянно о чем-то думать». Поэтому, даже несмотря на отсутствие в русском языке идиомы, схожей с той, что в английском, смысл передан верно с помощью средств ПЯ.</a:t>
            </a:r>
            <a:endParaRPr lang="en-US" sz="1600" dirty="0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1026" name="Picture 2" descr="Who is the best Big Bang Theory character of all time? | Metro News">
            <a:extLst>
              <a:ext uri="{FF2B5EF4-FFF2-40B4-BE49-F238E27FC236}">
                <a16:creationId xmlns:a16="http://schemas.microsoft.com/office/drawing/2014/main" id="{95B6F173-308C-48F1-B528-D53DB6C5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" y="3634410"/>
            <a:ext cx="4541997" cy="23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 r="87655"/>
          <a:stretch>
            <a:fillRect/>
          </a:stretch>
        </p:blipFill>
        <p:spPr>
          <a:xfrm>
            <a:off x="0" y="3966024"/>
            <a:ext cx="312593" cy="2354953"/>
          </a:xfrm>
          <a:prstGeom prst="rect">
            <a:avLst/>
          </a:prstGeom>
        </p:spPr>
      </p:pic>
      <p:sp>
        <p:nvSpPr>
          <p:cNvPr id="38" name="TextBox 28">
            <a:extLst>
              <a:ext uri="{FF2B5EF4-FFF2-40B4-BE49-F238E27FC236}">
                <a16:creationId xmlns:a16="http://schemas.microsoft.com/office/drawing/2014/main" id="{0400C4CF-DA0B-4DF8-A0DD-9B5F7F545974}"/>
              </a:ext>
            </a:extLst>
          </p:cNvPr>
          <p:cNvSpPr txBox="1"/>
          <p:nvPr/>
        </p:nvSpPr>
        <p:spPr>
          <a:xfrm>
            <a:off x="11360220" y="8359563"/>
            <a:ext cx="664861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850" dirty="0">
                <a:solidFill>
                  <a:srgbClr val="000000"/>
                </a:solidFill>
                <a:latin typeface="Open Sans Light"/>
              </a:rPr>
              <a:t>Источники:</a:t>
            </a:r>
          </a:p>
          <a:p>
            <a:pPr marL="457200" indent="-457200" algn="just">
              <a:spcBef>
                <a:spcPct val="0"/>
              </a:spcBef>
              <a:buAutoNum type="arabicPeriod"/>
            </a:pPr>
            <a:r>
              <a:rPr lang="ru-RU" sz="1850" dirty="0">
                <a:solidFill>
                  <a:srgbClr val="000000"/>
                </a:solidFill>
                <a:latin typeface="Open Sans Light"/>
              </a:rPr>
              <a:t>С. Влахов, С. Флорин. Непереводимое в переводе. М., 1980.</a:t>
            </a:r>
          </a:p>
          <a:p>
            <a:pPr marL="457200" indent="-457200" algn="just">
              <a:spcBef>
                <a:spcPct val="0"/>
              </a:spcBef>
              <a:buAutoNum type="arabicPeriod"/>
            </a:pPr>
            <a:r>
              <a:rPr lang="ru-RU" sz="1850" dirty="0">
                <a:solidFill>
                  <a:srgbClr val="000000"/>
                </a:solidFill>
                <a:latin typeface="Open Sans Light"/>
              </a:rPr>
              <a:t>В. Н. Комиссаров. Теория перевода (лингвистические аспекты). М., 1990.</a:t>
            </a:r>
            <a:endParaRPr lang="en-US" sz="1850" dirty="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630</Words>
  <Application>Microsoft Office PowerPoint</Application>
  <PresentationFormat>Произвольный</PresentationFormat>
  <Paragraphs>41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Libre Franklin Bold</vt:lpstr>
      <vt:lpstr>Arimo</vt:lpstr>
      <vt:lpstr>Arial</vt:lpstr>
      <vt:lpstr>Open Sans Light</vt:lpstr>
      <vt:lpstr>Calibri</vt:lpstr>
      <vt:lpstr>Open Sans Light Bold Italics</vt:lpstr>
      <vt:lpstr>Libre Franklin Medium Bold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перевода игры слов в аудиовизуальных текстах (на материале Сериала "The big bang theory")</dc:title>
  <dc:creator>User</dc:creator>
  <cp:lastModifiedBy>Svetlana Manik</cp:lastModifiedBy>
  <cp:revision>45</cp:revision>
  <dcterms:created xsi:type="dcterms:W3CDTF">2006-08-16T00:00:00Z</dcterms:created>
  <dcterms:modified xsi:type="dcterms:W3CDTF">2020-04-20T13:56:41Z</dcterms:modified>
  <dc:identifier>DAD5onNDUa8</dc:identifier>
</cp:coreProperties>
</file>